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30C8AF-C953-40F8-A488-4F732BBEEB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B3A5FED-6C53-4A52-83CA-50F1FAC7B1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A4BF0A8-2EE3-45D2-BA40-C9F703CB8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57A4B5-1F89-46AD-B8EB-0F75896A3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1A54DD-FDF3-4BA1-B9A4-7237C2E5D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3678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7CA091-C78C-42B5-8337-3160A6321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7F8A2F7-38E8-405C-BB27-FEEB4A6EC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0A2B84C-8886-4BFD-B565-AF4ACBB9A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4C4558-D5A1-451D-A162-D027F9D94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1C0719-5F62-4E8E-9B9F-8999E1517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4251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181F74C-E84D-4E08-B671-26CF8A62C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0889367-7ECC-4F77-8E81-BF24BA31DD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EC6EFE-333E-4D90-A0B0-88210BBF4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CA2BA6-ECC1-4247-BA4B-B02407F4B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22B8B8-570E-4621-ACE0-59C27B6E7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4137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EE2F47-25FE-479F-9BCD-8902939D0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1825C2-A3C5-4503-878E-20ABF00BF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B71953-6BC1-4846-99BE-2BE41AFB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C9D05E-4599-42DC-B29D-36A5519C9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F9D25C-C2B4-4D60-B0CB-BD1102E92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2359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CB951C-0319-402B-8496-D7856FE22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DD080B-3240-4C43-A0D6-CF45CCA06F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78CBD91-7C5B-4B86-A5EC-DF829CC2A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86053B0-4E13-43FD-9D02-39FE7E430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1B3EB5F-5D80-411F-BAF1-77E89755C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5964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BD4F76-BBAB-477B-A650-B84CC0FAE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7A8A1B-58CD-41F8-BB52-7D5DE55E00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3B8214F-D596-4F2B-BFA3-3906F44A6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46C70C-467D-40ED-AFD5-C9489BB0E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C7282E7-4773-4B96-B7E8-382B67D0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6E2EB9-57F7-473C-97F7-1AD9B026F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903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5AF4F0-19F4-48D8-AF89-576B991AD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387851E-4597-4465-B5DD-ED62E2E8B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154B2A-E1D6-4C9D-8F6F-6E3B42D75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D73439D-9E76-4669-979B-CC9BB5B45B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DF17D07-D82D-48A8-AA54-39CFE6EE6C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3A0CD2F-B1C6-45B7-BDD6-74F61B44B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DB58253-5BFF-4443-991E-7EC5C7457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0B6EDBB-43AE-4C55-B92B-07039D2B2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929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EA8CCB-C7A5-46D4-98D7-CD6C246E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B4CAD2-6533-4BB0-AD51-3B7330DF3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3A6146A-315D-4E0E-910C-A42EE53AE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483972B-2894-40AC-9BF9-236160F6C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493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A8974FF-09E0-4463-8B85-3AD6E493B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4438BDD-3976-4A8F-96C8-2DC7AE82B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19D0E7A-FFF0-4666-9D07-5180D9F2D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6526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A49B6-4199-498C-A81D-990F15A43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DC22AF-4A1D-42FF-BBC7-95F023378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48A6C93-750F-496E-BD18-7D3E6C6FA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C19C867-350B-4E3A-A19E-8673B7F4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42D4C57-9927-4CC5-9F10-AC0CF2E39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71BEDE0-E6B3-4786-B9C2-EC519E931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8819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0C97EE-1DDC-47E7-BCED-DCAAF7E06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4361C4E-F5AC-46A7-8051-7B9E88965C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B2844F3-8CE8-4E90-99FC-64C3EF29C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70A677-30CF-4A27-98FF-32DCD9428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31B958D-A1D5-48CC-8568-D5FEBC13F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1E41EDE-0404-4B7C-BF22-21344C1CF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5924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044FC96-E4BC-474A-9F87-1F8FBE202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BC6F6F-072E-405E-9FFF-C50E6231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D7B9CB-8DE0-420F-A0FF-DE7B89FF53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62A76-D0FA-420F-BF9C-04653B5076EC}" type="datetimeFigureOut">
              <a:rPr lang="pt-BR" smtClean="0"/>
              <a:t>07/05/2025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C527563-804A-4CD9-A474-153849D11A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B4C0D3-976D-4125-8E32-6364BBD8B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DBEF7-4473-4549-9623-F0437F89F7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1719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EAF0D41-59C6-4080-A5BF-C5514A250B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26" name="Picture 2" descr="Senai RN">
            <a:extLst>
              <a:ext uri="{FF2B5EF4-FFF2-40B4-BE49-F238E27FC236}">
                <a16:creationId xmlns:a16="http://schemas.microsoft.com/office/drawing/2014/main" id="{96C0991A-4722-46AB-854A-FE2E0E593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4152" y="471487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36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5D01792-C3BD-4173-97D0-7D7D2EE49B6D}"/>
              </a:ext>
            </a:extLst>
          </p:cNvPr>
          <p:cNvSpPr/>
          <p:nvPr/>
        </p:nvSpPr>
        <p:spPr>
          <a:xfrm>
            <a:off x="3048000" y="2136339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/>
              <a:t>Exemplos:</a:t>
            </a:r>
          </a:p>
          <a:p>
            <a:r>
              <a:rPr lang="pt-BR" dirty="0"/>
              <a:t>E1: Lançamento de um dado e observar a face superior.</a:t>
            </a:r>
          </a:p>
          <a:p>
            <a:r>
              <a:rPr lang="pt-BR" dirty="0"/>
              <a:t>E2:Lançamento de uma moeda quatro vezes e observar o número de caras.</a:t>
            </a:r>
          </a:p>
          <a:p>
            <a:r>
              <a:rPr lang="pt-BR" dirty="0"/>
              <a:t>E3: Acompanhar os 30 alunos matriculados na disciplina e observar o número de</a:t>
            </a:r>
          </a:p>
          <a:p>
            <a:r>
              <a:rPr lang="pt-BR" dirty="0"/>
              <a:t>aprovados.</a:t>
            </a:r>
          </a:p>
          <a:p>
            <a:r>
              <a:rPr lang="pt-BR" dirty="0"/>
              <a:t>E4: Ligar uma lâmpada nova e observar o seu tempo de duração (em minutos)</a:t>
            </a:r>
          </a:p>
        </p:txBody>
      </p:sp>
    </p:spTree>
    <p:extLst>
      <p:ext uri="{BB962C8B-B14F-4D97-AF65-F5344CB8AC3E}">
        <p14:creationId xmlns:p14="http://schemas.microsoft.com/office/powerpoint/2010/main" val="429285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BC56BDC-A6BE-4E81-92D4-A4066255F7E8}"/>
              </a:ext>
            </a:extLst>
          </p:cNvPr>
          <p:cNvSpPr/>
          <p:nvPr/>
        </p:nvSpPr>
        <p:spPr>
          <a:xfrm>
            <a:off x="3048000" y="889844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 err="1"/>
              <a:t>Essppaaççoo</a:t>
            </a:r>
            <a:r>
              <a:rPr lang="pt-BR" dirty="0"/>
              <a:t> </a:t>
            </a:r>
            <a:r>
              <a:rPr lang="pt-BR" dirty="0" err="1"/>
              <a:t>aammoossttrraall</a:t>
            </a:r>
            <a:r>
              <a:rPr lang="pt-BR" dirty="0"/>
              <a:t>..</a:t>
            </a:r>
          </a:p>
          <a:p>
            <a:r>
              <a:rPr lang="pt-BR" dirty="0"/>
              <a:t>Chama-se espaço amostral o conjunto de todos os possíveis resultados de um</a:t>
            </a:r>
          </a:p>
          <a:p>
            <a:r>
              <a:rPr lang="pt-BR" dirty="0"/>
              <a:t>experimento aleatório ou, em outras palavras, é o conjunto universo relativo aos</a:t>
            </a:r>
          </a:p>
          <a:p>
            <a:r>
              <a:rPr lang="pt-BR" dirty="0"/>
              <a:t>resultados de um experimento.</a:t>
            </a:r>
          </a:p>
          <a:p>
            <a:r>
              <a:rPr lang="pt-BR" dirty="0"/>
              <a:t>Geralmente esse conjunto é representado pela letra . Assim, pode-se dizer que, a</a:t>
            </a:r>
          </a:p>
          <a:p>
            <a:r>
              <a:rPr lang="pt-BR" dirty="0"/>
              <a:t>cada experimento aleatório, sempre estará associado um conjunto de resultados</a:t>
            </a:r>
          </a:p>
          <a:p>
            <a:r>
              <a:rPr lang="pt-BR" dirty="0"/>
              <a:t>possíveis ou espaço amostral.</a:t>
            </a:r>
          </a:p>
          <a:p>
            <a:r>
              <a:rPr lang="pt-BR" dirty="0"/>
              <a:t>Aos experimentos aleatórios exemplificados anteriormente estão associados os</a:t>
            </a:r>
          </a:p>
          <a:p>
            <a:r>
              <a:rPr lang="pt-BR" dirty="0"/>
              <a:t>seguintes espaços amostrais, respectivamente:</a:t>
            </a:r>
          </a:p>
          <a:p>
            <a:r>
              <a:rPr lang="pt-BR" dirty="0"/>
              <a:t>1 = { 1, 2, 3, 4, 5, 6 }.</a:t>
            </a:r>
          </a:p>
          <a:p>
            <a:r>
              <a:rPr lang="pt-BR" dirty="0"/>
              <a:t>2 = { 0, 1, 2, 3, 4 }.</a:t>
            </a:r>
          </a:p>
          <a:p>
            <a:r>
              <a:rPr lang="pt-BR" dirty="0"/>
              <a:t>3 = { 0, 1, 2, ... 28, 29, 30 }.</a:t>
            </a:r>
          </a:p>
          <a:p>
            <a:r>
              <a:rPr lang="pt-BR" dirty="0"/>
              <a:t>4 = { t  R | t  0 }.</a:t>
            </a:r>
          </a:p>
        </p:txBody>
      </p:sp>
    </p:spTree>
    <p:extLst>
      <p:ext uri="{BB962C8B-B14F-4D97-AF65-F5344CB8AC3E}">
        <p14:creationId xmlns:p14="http://schemas.microsoft.com/office/powerpoint/2010/main" val="3452908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357BD53-AEBC-4056-A488-0F8FD54B5B47}"/>
              </a:ext>
            </a:extLst>
          </p:cNvPr>
          <p:cNvSpPr/>
          <p:nvPr/>
        </p:nvSpPr>
        <p:spPr>
          <a:xfrm>
            <a:off x="3048000" y="1720840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 err="1"/>
              <a:t>Evveennttoo</a:t>
            </a:r>
            <a:endParaRPr lang="pt-BR" dirty="0"/>
          </a:p>
          <a:p>
            <a:r>
              <a:rPr lang="pt-BR" dirty="0"/>
              <a:t>É um subconjunto de elementos do espaço amostral.</a:t>
            </a:r>
          </a:p>
          <a:p>
            <a:r>
              <a:rPr lang="pt-BR" dirty="0"/>
              <a:t>Aos espaços amostrais exemplificados anteriormente estão associados os seguintes</a:t>
            </a:r>
          </a:p>
          <a:p>
            <a:r>
              <a:rPr lang="pt-BR" dirty="0"/>
              <a:t>eventos, respectivamente:</a:t>
            </a:r>
          </a:p>
          <a:p>
            <a:r>
              <a:rPr lang="pt-BR" dirty="0"/>
              <a:t>A1 = { 2, 4, 6 }, ou seja, obter uma face par.</a:t>
            </a:r>
          </a:p>
          <a:p>
            <a:r>
              <a:rPr lang="pt-BR" dirty="0"/>
              <a:t>B2 = { 2 }, ou seja, obter duas caras.</a:t>
            </a:r>
          </a:p>
          <a:p>
            <a:r>
              <a:rPr lang="pt-BR" dirty="0"/>
              <a:t>C3 = { 24, 25, 26, 27, 28, 29, 30 }, ou seja, pelo menos 80% de alunos</a:t>
            </a:r>
          </a:p>
          <a:p>
            <a:r>
              <a:rPr lang="pt-BR" dirty="0"/>
              <a:t>aprovados na disciplina.</a:t>
            </a:r>
          </a:p>
          <a:p>
            <a:r>
              <a:rPr lang="pt-BR" dirty="0"/>
              <a:t>D4 = { t  10000 }, ou seja, a lâmpada durar pelo menos 10000 minutos.</a:t>
            </a:r>
          </a:p>
        </p:txBody>
      </p:sp>
    </p:spTree>
    <p:extLst>
      <p:ext uri="{BB962C8B-B14F-4D97-AF65-F5344CB8AC3E}">
        <p14:creationId xmlns:p14="http://schemas.microsoft.com/office/powerpoint/2010/main" val="374666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258CB3E6-4A87-4317-9020-CEA0133F6697}"/>
              </a:ext>
            </a:extLst>
          </p:cNvPr>
          <p:cNvSpPr/>
          <p:nvPr/>
        </p:nvSpPr>
        <p:spPr>
          <a:xfrm>
            <a:off x="3048000" y="1859340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 err="1"/>
              <a:t>Axxiioommaass</a:t>
            </a:r>
            <a:r>
              <a:rPr lang="pt-BR" dirty="0"/>
              <a:t> </a:t>
            </a:r>
            <a:r>
              <a:rPr lang="pt-BR" dirty="0" err="1"/>
              <a:t>ddaa</a:t>
            </a:r>
            <a:r>
              <a:rPr lang="pt-BR" dirty="0"/>
              <a:t> </a:t>
            </a:r>
            <a:r>
              <a:rPr lang="pt-BR" dirty="0" err="1"/>
              <a:t>PPrroobbaabbiilliiddaaddee</a:t>
            </a:r>
            <a:endParaRPr lang="pt-BR" dirty="0"/>
          </a:p>
          <a:p>
            <a:r>
              <a:rPr lang="pt-BR" dirty="0"/>
              <a:t>Dado um espaço amostral, Ω, suponha que estamos estudando um evento A. A</a:t>
            </a:r>
          </a:p>
          <a:p>
            <a:r>
              <a:rPr lang="pt-BR" dirty="0"/>
              <a:t>probabilidade do evento A ocorrer é denotada por P(A). A função P(A) só será uma</a:t>
            </a:r>
          </a:p>
          <a:p>
            <a:r>
              <a:rPr lang="pt-BR" dirty="0"/>
              <a:t>probabilidade se ela satisfaz três condições básicas:</a:t>
            </a:r>
          </a:p>
          <a:p>
            <a:r>
              <a:rPr lang="pt-BR" dirty="0"/>
              <a:t>o 0 &lt; P(A) &lt; 1</a:t>
            </a:r>
          </a:p>
          <a:p>
            <a:r>
              <a:rPr lang="pt-BR" dirty="0"/>
              <a:t>o P() = 1</a:t>
            </a:r>
          </a:p>
          <a:p>
            <a:r>
              <a:rPr lang="pt-BR" dirty="0"/>
              <a:t>o P(A1  A2  A3 ...) = P(A1)+P(A2)+P(A3)+..., se os eventos A1, A2,... forem</a:t>
            </a:r>
          </a:p>
          <a:p>
            <a:r>
              <a:rPr lang="pt-BR" dirty="0"/>
              <a:t>disjuntos (isto é, mutuamente exclusivos).</a:t>
            </a:r>
          </a:p>
        </p:txBody>
      </p:sp>
    </p:spTree>
    <p:extLst>
      <p:ext uri="{BB962C8B-B14F-4D97-AF65-F5344CB8AC3E}">
        <p14:creationId xmlns:p14="http://schemas.microsoft.com/office/powerpoint/2010/main" val="1695543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F14B6-E461-4DFC-BE22-C7EF7B096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Atribuir</a:t>
            </a:r>
            <a:r>
              <a:rPr lang="pt-BR" b="1" dirty="0"/>
              <a:t> probabilidades </a:t>
            </a:r>
            <a:r>
              <a:rPr lang="pt-BR" dirty="0"/>
              <a:t>aos elementos do espaço amostral?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3A1819-9870-43ED-A3FA-5D2D0AF8F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Por meio das características teóricas do experimento (Visão clássica)</a:t>
            </a:r>
          </a:p>
          <a:p>
            <a:r>
              <a:rPr lang="pt-BR" dirty="0"/>
              <a:t> Seja E um experimento e Ω um espaço amostral, a ele associado, composto de n pontos amostrais</a:t>
            </a:r>
          </a:p>
          <a:p>
            <a:r>
              <a:rPr lang="pt-BR" dirty="0"/>
              <a:t>Define-se a probabilidade da ocorrência de um evento A, indicada por P(A), como sendo a relação entre o número de pontos favoráveis (f) à realização do evento A e o número total de pontos (n), ou seja:</a:t>
            </a:r>
          </a:p>
        </p:txBody>
      </p:sp>
    </p:spTree>
    <p:extLst>
      <p:ext uri="{BB962C8B-B14F-4D97-AF65-F5344CB8AC3E}">
        <p14:creationId xmlns:p14="http://schemas.microsoft.com/office/powerpoint/2010/main" val="2748068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E13DEB0-B827-45E1-8506-FEDD4ECE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986" y="624114"/>
            <a:ext cx="7825364" cy="175396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0DF8AA83-380C-4E46-B0EB-D68F1AF02169}"/>
              </a:ext>
            </a:extLst>
          </p:cNvPr>
          <p:cNvSpPr txBox="1"/>
          <p:nvPr/>
        </p:nvSpPr>
        <p:spPr>
          <a:xfrm>
            <a:off x="1568100" y="2967335"/>
            <a:ext cx="11496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1/6 = 0,16</a:t>
            </a:r>
          </a:p>
          <a:p>
            <a:r>
              <a:rPr lang="pt-BR" b="1" dirty="0"/>
              <a:t>1/6 = 0,16</a:t>
            </a:r>
          </a:p>
          <a:p>
            <a:r>
              <a:rPr lang="pt-BR" b="1" dirty="0"/>
              <a:t>1/6 = 0,16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3DEED9B-404C-4046-A58A-3DDEAB5DF1D5}"/>
              </a:ext>
            </a:extLst>
          </p:cNvPr>
          <p:cNvSpPr/>
          <p:nvPr/>
        </p:nvSpPr>
        <p:spPr>
          <a:xfrm>
            <a:off x="756047" y="2505670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9657BA0-6821-44B9-B1E4-6DCCA1A5A9EB}"/>
              </a:ext>
            </a:extLst>
          </p:cNvPr>
          <p:cNvSpPr/>
          <p:nvPr/>
        </p:nvSpPr>
        <p:spPr>
          <a:xfrm>
            <a:off x="756047" y="3193979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pt-B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A761A320-1F02-4787-9689-AFBEF94DD4E8}"/>
              </a:ext>
            </a:extLst>
          </p:cNvPr>
          <p:cNvSpPr/>
          <p:nvPr/>
        </p:nvSpPr>
        <p:spPr>
          <a:xfrm>
            <a:off x="756047" y="3890665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02041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E13DEB0-B827-45E1-8506-FEDD4ECE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986" y="624114"/>
            <a:ext cx="7825364" cy="175396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B3DEED9B-404C-4046-A58A-3DDEAB5DF1D5}"/>
              </a:ext>
            </a:extLst>
          </p:cNvPr>
          <p:cNvSpPr/>
          <p:nvPr/>
        </p:nvSpPr>
        <p:spPr>
          <a:xfrm>
            <a:off x="3771955" y="2505670"/>
            <a:ext cx="11224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par</a:t>
            </a:r>
            <a:endParaRPr lang="pt-B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99BA884-C065-4BA6-8A1C-D365FF701F94}"/>
              </a:ext>
            </a:extLst>
          </p:cNvPr>
          <p:cNvSpPr/>
          <p:nvPr/>
        </p:nvSpPr>
        <p:spPr>
          <a:xfrm>
            <a:off x="5353746" y="2505670"/>
            <a:ext cx="18341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impar</a:t>
            </a:r>
            <a:endParaRPr lang="pt-B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0B041BA-BC72-46D6-8BF8-C2297349073C}"/>
              </a:ext>
            </a:extLst>
          </p:cNvPr>
          <p:cNvSpPr txBox="1"/>
          <p:nvPr/>
        </p:nvSpPr>
        <p:spPr>
          <a:xfrm>
            <a:off x="4484915" y="3802743"/>
            <a:ext cx="199285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1,</a:t>
            </a:r>
            <a:r>
              <a:rPr lang="pt-BR" sz="6000" dirty="0"/>
              <a:t>2</a:t>
            </a:r>
            <a:r>
              <a:rPr lang="pt-BR" dirty="0"/>
              <a:t>,3,</a:t>
            </a:r>
            <a:r>
              <a:rPr lang="pt-BR" sz="6000" dirty="0"/>
              <a:t>4</a:t>
            </a:r>
            <a:r>
              <a:rPr lang="pt-BR" dirty="0"/>
              <a:t>,5,</a:t>
            </a:r>
            <a:r>
              <a:rPr lang="pt-BR" sz="6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616836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0E0E0D2-5977-45C9-81A5-7E9730054A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pic>
        <p:nvPicPr>
          <p:cNvPr id="4" name="Picture 2" descr="Senai RN">
            <a:extLst>
              <a:ext uri="{FF2B5EF4-FFF2-40B4-BE49-F238E27FC236}">
                <a16:creationId xmlns:a16="http://schemas.microsoft.com/office/drawing/2014/main" id="{7D73E1C4-1D64-4FF8-8B53-CA6FEC9EC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9066" y="4569733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673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enerated File May 07, 2025 - 9_09AM">
            <a:hlinkClick r:id="" action="ppaction://media"/>
            <a:extLst>
              <a:ext uri="{FF2B5EF4-FFF2-40B4-BE49-F238E27FC236}">
                <a16:creationId xmlns:a16="http://schemas.microsoft.com/office/drawing/2014/main" id="{68D78944-17F3-4259-AE5C-FAC7D08995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95086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92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lgoritmo">
            <a:hlinkClick r:id="" action="ppaction://media"/>
            <a:extLst>
              <a:ext uri="{FF2B5EF4-FFF2-40B4-BE49-F238E27FC236}">
                <a16:creationId xmlns:a16="http://schemas.microsoft.com/office/drawing/2014/main" id="{B4BCC46C-4974-4E36-B1A9-B790116C5B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88000" y="5257800"/>
            <a:ext cx="609600" cy="6096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4660786-BA55-463E-B0EB-52B56F43F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453" y="2726416"/>
            <a:ext cx="10818499" cy="85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942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53AB33-743C-4A9E-86F2-26D204283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Probabilidade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08027D-F21E-4EBB-B54C-07BCE73A6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probabilidade está diariamente presente em nossas vidas: “</a:t>
            </a:r>
            <a:r>
              <a:rPr lang="pt-BR" b="1" dirty="0">
                <a:highlight>
                  <a:srgbClr val="FFFF00"/>
                </a:highlight>
              </a:rPr>
              <a:t>Será que vai chover</a:t>
            </a:r>
            <a:r>
              <a:rPr lang="pt-BR" dirty="0"/>
              <a:t>?” e</a:t>
            </a:r>
          </a:p>
          <a:p>
            <a:r>
              <a:rPr lang="pt-BR" b="1" dirty="0"/>
              <a:t>“</a:t>
            </a:r>
            <a:r>
              <a:rPr lang="pt-BR" b="1" dirty="0">
                <a:highlight>
                  <a:srgbClr val="FFFF00"/>
                </a:highlight>
              </a:rPr>
              <a:t>Quem vai ganhar as eleições?” </a:t>
            </a:r>
            <a:r>
              <a:rPr lang="pt-BR" dirty="0"/>
              <a:t>são algumas das várias perguntas que nos fazemos que envolve o cálculo de probabilidades.</a:t>
            </a:r>
          </a:p>
        </p:txBody>
      </p:sp>
    </p:spTree>
    <p:extLst>
      <p:ext uri="{BB962C8B-B14F-4D97-AF65-F5344CB8AC3E}">
        <p14:creationId xmlns:p14="http://schemas.microsoft.com/office/powerpoint/2010/main" val="1139017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968B8D-191F-469A-B209-D0362CAEB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Probabilidade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A000A59-6F61-4B90-8198-FD60055B4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O conceito de probabilidade é fundamental para o estudo de situações onde os resultados são variáveis, isto é, situações em que os resultados possíveis são conhecidos, mas não se pode saber a </a:t>
            </a:r>
            <a:r>
              <a:rPr lang="pt-BR" b="1" dirty="0">
                <a:highlight>
                  <a:srgbClr val="FFFF00"/>
                </a:highlight>
              </a:rPr>
              <a:t>priori</a:t>
            </a:r>
            <a:r>
              <a:rPr lang="pt-BR" dirty="0"/>
              <a:t> qual deles ocorrerá.</a:t>
            </a:r>
          </a:p>
        </p:txBody>
      </p:sp>
    </p:spTree>
    <p:extLst>
      <p:ext uri="{BB962C8B-B14F-4D97-AF65-F5344CB8AC3E}">
        <p14:creationId xmlns:p14="http://schemas.microsoft.com/office/powerpoint/2010/main" val="2050610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44C835-3462-4077-BD1C-D8BD415E2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Probabilidade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E64505-949B-4201-BCF0-1F0695DD1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Os gestores </a:t>
            </a:r>
            <a:r>
              <a:rPr lang="pt-BR" dirty="0" err="1"/>
              <a:t>freqüentemente</a:t>
            </a:r>
            <a:r>
              <a:rPr lang="pt-BR" dirty="0"/>
              <a:t> fundamentam suas decisões em uma análise de incertezas, como:</a:t>
            </a:r>
          </a:p>
          <a:p>
            <a:pPr lvl="1"/>
            <a:r>
              <a:rPr lang="pt-BR" dirty="0"/>
              <a:t>Quais são as chances de queda das vendas se aumentarmos os preços?</a:t>
            </a:r>
          </a:p>
          <a:p>
            <a:pPr lvl="1"/>
            <a:r>
              <a:rPr lang="pt-BR" dirty="0"/>
              <a:t>Qual é a chance de um novo investimento ser lucrativo?</a:t>
            </a:r>
          </a:p>
          <a:p>
            <a:pPr lvl="1"/>
            <a:r>
              <a:rPr lang="pt-BR" dirty="0"/>
              <a:t>Qual é a probabilidade do projeto ser concluído no prazo?</a:t>
            </a:r>
          </a:p>
        </p:txBody>
      </p:sp>
    </p:spTree>
    <p:extLst>
      <p:ext uri="{BB962C8B-B14F-4D97-AF65-F5344CB8AC3E}">
        <p14:creationId xmlns:p14="http://schemas.microsoft.com/office/powerpoint/2010/main" val="145974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CCFA2C-C400-45DF-8C25-B165AEDF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 probabilidade?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CEFC6C-627F-43A9-918F-38A3D1C89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 Probabilidade é uma medida numérica da possibilidade de um evento ocorrer.</a:t>
            </a:r>
          </a:p>
          <a:p>
            <a:r>
              <a:rPr lang="pt-BR" dirty="0"/>
              <a:t>Valores probabilísticos são sempre atribuídos em uma escala de 0 a 1. Uma</a:t>
            </a:r>
          </a:p>
          <a:p>
            <a:r>
              <a:rPr lang="pt-BR" dirty="0"/>
              <a:t>probabilidade próxima de 0 indica que é pouco provável que um evento ocorra; uma</a:t>
            </a:r>
          </a:p>
          <a:p>
            <a:r>
              <a:rPr lang="pt-BR" dirty="0"/>
              <a:t>probabilidade próxima de 1 revela que a ocorrência de um evento é quase certa</a:t>
            </a:r>
          </a:p>
        </p:txBody>
      </p:sp>
    </p:spTree>
    <p:extLst>
      <p:ext uri="{BB962C8B-B14F-4D97-AF65-F5344CB8AC3E}">
        <p14:creationId xmlns:p14="http://schemas.microsoft.com/office/powerpoint/2010/main" val="1421097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189745-BDF1-42CF-B859-536910EE3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Experimento Aleatório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025244-04F4-4924-8F90-0B0F505D3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São aqueles experimentos cujos resultados podem não ser os mesmos, ainda que sejam repetidos sob condições essencialmente idênticas.</a:t>
            </a:r>
          </a:p>
          <a:p>
            <a:r>
              <a:rPr lang="pt-BR" dirty="0"/>
              <a:t>Além disso, não se conhece um particular valor do experimento “a priori", porém podem-se descrever todos os possíveis resultados, as possibilidades. </a:t>
            </a:r>
          </a:p>
        </p:txBody>
      </p:sp>
    </p:spTree>
    <p:extLst>
      <p:ext uri="{BB962C8B-B14F-4D97-AF65-F5344CB8AC3E}">
        <p14:creationId xmlns:p14="http://schemas.microsoft.com/office/powerpoint/2010/main" val="5549240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743</Words>
  <Application>Microsoft Office PowerPoint</Application>
  <PresentationFormat>Widescreen</PresentationFormat>
  <Paragraphs>67</Paragraphs>
  <Slides>16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Probabilidade</vt:lpstr>
      <vt:lpstr>Probabilidade</vt:lpstr>
      <vt:lpstr>Probabilidade</vt:lpstr>
      <vt:lpstr>O que é probabilidade?</vt:lpstr>
      <vt:lpstr>Experimento Aleatório</vt:lpstr>
      <vt:lpstr>Apresentação do PowerPoint</vt:lpstr>
      <vt:lpstr>Apresentação do PowerPoint</vt:lpstr>
      <vt:lpstr>Apresentação do PowerPoint</vt:lpstr>
      <vt:lpstr>Apresentação do PowerPoint</vt:lpstr>
      <vt:lpstr>Atribuir probabilidades aos elementos do espaço amostral?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PROFESSOR SENAI</dc:creator>
  <cp:lastModifiedBy>PROFESSOR SENAI</cp:lastModifiedBy>
  <cp:revision>7</cp:revision>
  <dcterms:created xsi:type="dcterms:W3CDTF">2025-05-07T11:47:59Z</dcterms:created>
  <dcterms:modified xsi:type="dcterms:W3CDTF">2025-05-07T14:56:27Z</dcterms:modified>
</cp:coreProperties>
</file>

<file path=docProps/thumbnail.jpeg>
</file>